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6"/>
  </p:notesMasterIdLst>
  <p:sldIdLst>
    <p:sldId id="2329" r:id="rId2"/>
    <p:sldId id="4058" r:id="rId3"/>
    <p:sldId id="4054" r:id="rId4"/>
    <p:sldId id="3996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Noto Sans KR Light" panose="020B0200000000000000" pitchFamily="50" charset="-127"/>
      <p:regular r:id="rId11"/>
    </p:embeddedFont>
    <p:embeddedFont>
      <p:font typeface="Noto Sans KR Medium" panose="020B0200000000000000" pitchFamily="50" charset="-127"/>
      <p:regular r:id="rId12"/>
    </p:embeddedFont>
    <p:embeddedFont>
      <p:font typeface="Pretendard ExtraBold" panose="02000903000000020004" pitchFamily="50" charset="-127"/>
      <p:bold r:id="rId13"/>
    </p:embeddedFont>
    <p:embeddedFont>
      <p:font typeface="Roboto" panose="02000000000000000000" pitchFamily="2" charset="0"/>
      <p:regular r:id="rId14"/>
      <p:bold r:id="rId15"/>
      <p:italic r:id="rId16"/>
      <p:boldItalic r:id="rId17"/>
    </p:embeddedFont>
    <p:embeddedFont>
      <p:font typeface="Roboto Black" panose="02000000000000000000" pitchFamily="2" charset="0"/>
      <p:bold r:id="rId18"/>
      <p:boldItalic r:id="rId19"/>
    </p:embeddedFont>
    <p:embeddedFont>
      <p:font typeface="Roboto Light" panose="02000000000000000000" pitchFamily="2" charset="0"/>
      <p:regular r:id="rId20"/>
      <p:italic r:id="rId21"/>
    </p:embeddedFont>
    <p:embeddedFont>
      <p:font typeface="Roboto Medium" panose="02000000000000000000" pitchFamily="2" charset="0"/>
      <p:regular r:id="rId22"/>
      <p:italic r:id="rId23"/>
    </p:embeddedFont>
    <p:embeddedFont>
      <p:font typeface="나눔고딕" pitchFamily="2" charset="-127"/>
      <p:regular r:id="rId24"/>
      <p:bold r:id="rId25"/>
    </p:embeddedFont>
    <p:embeddedFont>
      <p:font typeface="맑은 고딕" panose="020B0503020000020004" pitchFamily="50" charset="-127"/>
      <p:regular r:id="rId26"/>
      <p:bold r:id="rId27"/>
    </p:embeddedFont>
    <p:embeddedFont>
      <p:font typeface="배달의민족 주아" panose="02020603020101020101" pitchFamily="18" charset="-127"/>
      <p:regular r:id="rId28"/>
    </p:embeddedFont>
    <p:embeddedFont>
      <p:font typeface="함초롬바탕" panose="02030604000101010101" pitchFamily="18" charset="-127"/>
      <p:regular r:id="rId29"/>
      <p:bold r:id="rId3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448AD7"/>
    <a:srgbClr val="FF7C80"/>
    <a:srgbClr val="626262"/>
    <a:srgbClr val="FFDDDD"/>
    <a:srgbClr val="FFCCCC"/>
    <a:srgbClr val="003373"/>
    <a:srgbClr val="0000FF"/>
    <a:srgbClr val="000066"/>
    <a:srgbClr val="1E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103" d="100"/>
          <a:sy n="103" d="100"/>
        </p:scale>
        <p:origin x="678" y="84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34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font" Target="fonts/font19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font" Target="fonts/font23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font" Target="fonts/font22.fntdata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font" Target="fonts/font21.fntdata"/><Relationship Id="rId30" Type="http://schemas.openxmlformats.org/officeDocument/2006/relationships/font" Target="fonts/font24.fntdata"/><Relationship Id="rId8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2025-07-01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80C51-8D09-922F-631C-A7DF903C2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B335F26-C868-2F6C-3FB6-72B8DEA325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6A14412-E20F-519D-6C32-9639314B65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813526-F571-E458-6CEE-E03A0E0A94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0313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274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as of 2025.7.1  I 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2905862" y="2248294"/>
            <a:ext cx="63802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상반기 결산 및 하반기 계획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555234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E9FDC-6A6A-7EBF-9123-91FF41C0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0DFD129-89CC-7F1E-EA64-D1C6511E1D5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00727943-A6BD-C764-7262-39EF2507C71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1FBDB15-A8F3-C6A2-186C-3116563C56FC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5B458C7-4269-385A-B9BB-B655927B2B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222D2CB-D66E-B43F-F27F-56FA7E9604D1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상반기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결산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: </a:t>
            </a:r>
            <a:r>
              <a:rPr lang="ko-KR" altLang="en-US" sz="3200" spc="-30" dirty="0">
                <a:solidFill>
                  <a:srgbClr val="649ED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설정 목표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및 </a:t>
            </a:r>
            <a:r>
              <a:rPr lang="ko-KR" altLang="en-US" sz="3200" spc="-3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추가 목표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달성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002A19-8F66-513E-EDFB-774F6E5AADAB}"/>
              </a:ext>
            </a:extLst>
          </p:cNvPr>
          <p:cNvSpPr txBox="1"/>
          <p:nvPr/>
        </p:nvSpPr>
        <p:spPr>
          <a:xfrm>
            <a:off x="84586" y="1158310"/>
            <a:ext cx="60951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수행기간 </a:t>
            </a:r>
            <a:r>
              <a:rPr lang="en-US" altLang="ko-KR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상반기</a:t>
            </a:r>
            <a:r>
              <a:rPr lang="en-US" altLang="ko-KR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(1.1 ~ 6.30)</a:t>
            </a:r>
          </a:p>
          <a:p>
            <a:endParaRPr lang="en-US" altLang="ko-KR" sz="20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개발 완료 사항</a:t>
            </a:r>
            <a:endParaRPr lang="en-US" altLang="ko-KR" sz="2000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노인낙상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 검출 알고리즘 개발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</a:b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- </a:t>
            </a:r>
            <a:r>
              <a:rPr lang="en-US" altLang="ko-KR" sz="1600" dirty="0" err="1">
                <a:latin typeface="배달의민족 주아" panose="020B0600000101010101" charset="-127"/>
                <a:ea typeface="배달의민족 주아" panose="020B0600000101010101" charset="-127"/>
              </a:rPr>
              <a:t>Kfall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평가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(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민감도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97.1%,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특이도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99.85%,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리드타임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211.9</a:t>
            </a:r>
            <a:r>
              <a:rPr lang="en-US" altLang="ko-KR" sz="1600" dirty="0">
                <a:latin typeface="궁서" panose="02030600000101010101" pitchFamily="18" charset="-127"/>
                <a:ea typeface="궁서" panose="02030600000101010101" pitchFamily="18" charset="-127"/>
              </a:rPr>
              <a:t>±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162.1)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내부 직원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 대상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시간씩 테스트 진행 </a:t>
            </a:r>
            <a:r>
              <a:rPr lang="ko-KR" altLang="en-US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→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미발생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확인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- 3.28 KTR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인증 획득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(F1-score 0.98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달성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검출 성능 구체화를 위한 실험 및 결과 분석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C-Light </a:t>
            </a:r>
            <a:r>
              <a:rPr lang="ko-KR" altLang="en-US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dirty="0" err="1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펌웨어 출시 준비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펌웨어 출시후보판 빌드 후 실험을 통한 성능 검증 완료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C-Light(CL-NRF-1.0.0)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(D1-NRF-1.0.0)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출시 준비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충격 상황 추락 검출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고도계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(Infineon DPS368)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디바이스 드라이버 개발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고도 변화 기반 추락 검출 및 추락 후 회전 검출 로직 추가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멀티 모드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(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킥보드</a:t>
            </a:r>
            <a:r>
              <a:rPr lang="ko-KR" altLang="en-US" sz="1800" kern="0" spc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⋅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자전거</a:t>
            </a:r>
            <a:r>
              <a:rPr lang="ko-KR" altLang="en-US" sz="1800" kern="0" spc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⋅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등산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)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 펌웨어 개발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</a:b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-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노르딕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(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社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) NRF54L15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펌웨어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개발환경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(VS Code)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구축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</a:b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- BLE,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IMU, ADC, DFU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등 각종 디바이스 드라이버 구현</a:t>
            </a:r>
            <a:endParaRPr lang="en-US" altLang="ko-KR" sz="1600" dirty="0">
              <a:latin typeface="배달의민족 주아" panose="020B0600000101010101" charset="-127"/>
              <a:ea typeface="배달의민족 주아" panose="020B0600000101010101" charset="-127"/>
            </a:endParaRPr>
          </a:p>
          <a:p>
            <a:pPr marL="342900" indent="-342900">
              <a:buFont typeface="+mj-lt"/>
              <a:buAutoNum type="arabicPeriod" startAt="3"/>
            </a:pP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C4B9986-ABDD-71EC-2856-BC74BB122800}"/>
              </a:ext>
            </a:extLst>
          </p:cNvPr>
          <p:cNvSpPr txBox="1"/>
          <p:nvPr/>
        </p:nvSpPr>
        <p:spPr>
          <a:xfrm>
            <a:off x="6316903" y="2320892"/>
            <a:ext cx="56613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en-US" altLang="ko-KR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Connect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 및 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관리자용 대시보드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글로벌버전 추가 개발 완료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접속 시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Google Map,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국가코드 적용 개인인증 등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Play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Store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App Store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배포 완료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관리자용 대시보드 구현 완료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디자인 적용 진행 중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6"/>
            </a:pPr>
            <a:r>
              <a:rPr lang="en-US" altLang="ko-KR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 개발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테스트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완료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사용자 매뉴얼 작성 후 배포 예정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solidFill>
                <a:srgbClr val="FF505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7"/>
            </a:pP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전동킥보드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전도검출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旣개발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ML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모델 성능 평가 및 펌웨어 구현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99.08%,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99.75%,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리드타임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308.5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±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140.4ms)</a:t>
            </a:r>
          </a:p>
          <a:p>
            <a:pPr marL="342900" indent="-342900">
              <a:buAutoNum type="arabicPeriod" startAt="7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 startAt="7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전도검출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선행연구 조사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활용가능한 공유 데이터셋 없음을 확인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부경대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&amp;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군산대 학술논문 참고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실험 프로토콜 작성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9816B05-6EDA-AA0C-F3B7-C0F081C32A4A}"/>
              </a:ext>
            </a:extLst>
          </p:cNvPr>
          <p:cNvCxnSpPr/>
          <p:nvPr/>
        </p:nvCxnSpPr>
        <p:spPr>
          <a:xfrm>
            <a:off x="6248294" y="2226915"/>
            <a:ext cx="0" cy="4563163"/>
          </a:xfrm>
          <a:prstGeom prst="line">
            <a:avLst/>
          </a:prstGeom>
          <a:ln w="57150">
            <a:solidFill>
              <a:srgbClr val="6262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그림 67">
            <a:extLst>
              <a:ext uri="{FF2B5EF4-FFF2-40B4-BE49-F238E27FC236}">
                <a16:creationId xmlns:a16="http://schemas.microsoft.com/office/drawing/2014/main" id="{C55F9C61-49A9-27AB-15A2-DB0224DBED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3791" y="536382"/>
            <a:ext cx="1384752" cy="1384752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15A8DB2A-450E-36D4-B6F9-30D60CCD60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5985" y="458321"/>
            <a:ext cx="1492776" cy="149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1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108342" y="424365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하반기 계획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D23CD3-FE97-48F8-8067-FEEED15E0F57}"/>
              </a:ext>
            </a:extLst>
          </p:cNvPr>
          <p:cNvSpPr txBox="1"/>
          <p:nvPr/>
        </p:nvSpPr>
        <p:spPr>
          <a:xfrm>
            <a:off x="84585" y="1158310"/>
            <a:ext cx="546712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수행기간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7.1 ~ 12.31 (3~4</a:t>
            </a:r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4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추진 계획</a:t>
            </a: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전동킥보드 전도 검출 알고리즘 개발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펌웨어 테스트 및 검출 성능 평가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 개발 등 검출 성능 개선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(8~9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제한 조건 구체화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(10~12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전도 검출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실험 환경 셋팅 및 파일럿 테스트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 구축 및 전도 검출 알고리즘 개발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(8~10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성능 개선 및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제한 조건 구체화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(11~12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Font typeface="+mj-lt"/>
              <a:buAutoNum type="arabicPeriod" startAt="3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등산 추락 검출 알고리즘 개발</a:t>
            </a: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000">
              <a:buFontTx/>
              <a:buChar char="-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등산 동작 및 추락 동작 데이터셋 구축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(7~8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검출 알고리즘 개발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성능 개선 및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제한 조건 구체화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(11~12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Font typeface="+mj-lt"/>
              <a:buAutoNum type="arabicPeriod" startAt="3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0DB84F9-83E8-416A-AB5F-42331FC83F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45044">
            <a:off x="7395137" y="1130265"/>
            <a:ext cx="844395" cy="844395"/>
          </a:xfrm>
          <a:prstGeom prst="rect">
            <a:avLst/>
          </a:prstGeom>
          <a:ln>
            <a:noFill/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4C512A3D-E575-4D83-9174-9B166FBB9C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662076">
            <a:off x="7293104" y="1134243"/>
            <a:ext cx="641892" cy="641892"/>
          </a:xfrm>
          <a:prstGeom prst="rect">
            <a:avLst/>
          </a:prstGeom>
          <a:ln>
            <a:noFill/>
          </a:ln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B8D68E40-CBEC-4311-A906-531E7B8EA090}"/>
              </a:ext>
            </a:extLst>
          </p:cNvPr>
          <p:cNvGrpSpPr/>
          <p:nvPr/>
        </p:nvGrpSpPr>
        <p:grpSpPr>
          <a:xfrm>
            <a:off x="8651242" y="903908"/>
            <a:ext cx="1157643" cy="1102561"/>
            <a:chOff x="8560892" y="585029"/>
            <a:chExt cx="1619171" cy="143434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AD1AD21-E7A6-4ED3-BC32-75BCE4118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8474557">
              <a:off x="8898760" y="738066"/>
              <a:ext cx="1281303" cy="1281303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BA086C4-7CE1-4C93-AC75-4CAE55C6DF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864315" flipH="1">
              <a:off x="8560892" y="585029"/>
              <a:ext cx="962612" cy="85115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C15F3565-818B-450C-A5C2-4B2C0A128EF3}"/>
              </a:ext>
            </a:extLst>
          </p:cNvPr>
          <p:cNvGrpSpPr/>
          <p:nvPr/>
        </p:nvGrpSpPr>
        <p:grpSpPr>
          <a:xfrm>
            <a:off x="9975001" y="744112"/>
            <a:ext cx="1650504" cy="1539789"/>
            <a:chOff x="6677142" y="3577167"/>
            <a:chExt cx="3089674" cy="2323485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5A2E283E-269D-46CC-A3B8-A31A3193F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77142" y="3620268"/>
              <a:ext cx="2280384" cy="2280384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2C1EDB19-3011-4399-AE61-63D2A800A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4736916" flipH="1">
              <a:off x="8393724" y="3663608"/>
              <a:ext cx="1459533" cy="1286651"/>
            </a:xfrm>
            <a:prstGeom prst="rect">
              <a:avLst/>
            </a:prstGeom>
          </p:spPr>
        </p:pic>
      </p:grp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3291F57D-6B7E-4C90-9A76-4A506ECD5721}"/>
              </a:ext>
            </a:extLst>
          </p:cNvPr>
          <p:cNvCxnSpPr/>
          <p:nvPr/>
        </p:nvCxnSpPr>
        <p:spPr>
          <a:xfrm>
            <a:off x="6248294" y="2226915"/>
            <a:ext cx="0" cy="4563163"/>
          </a:xfrm>
          <a:prstGeom prst="line">
            <a:avLst/>
          </a:prstGeom>
          <a:ln w="57150">
            <a:solidFill>
              <a:srgbClr val="6262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607ECC9-9FAB-4EE5-8A2C-16E641A878D0}"/>
              </a:ext>
            </a:extLst>
          </p:cNvPr>
          <p:cNvSpPr txBox="1"/>
          <p:nvPr/>
        </p:nvSpPr>
        <p:spPr>
          <a:xfrm>
            <a:off x="6316903" y="2488850"/>
            <a:ext cx="5661303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충격 상황 추락 검출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고도계 측정 수치 평가 및 최적화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(7~9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고도 변화 및 회전 기반 검출 로직 최적화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(9~12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8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5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멀티 모드 펌웨어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부팅</a:t>
            </a:r>
            <a:r>
              <a:rPr lang="ko-KR" altLang="en-US" sz="1600" kern="0" spc="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⋅</a:t>
            </a:r>
            <a:r>
              <a:rPr lang="en-US" altLang="ko-KR" sz="1600" kern="0" spc="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DFU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및 각종 데이터 관리 등 펌웨어 기본 기능 구현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(7~8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킥보드</a:t>
            </a:r>
            <a:r>
              <a:rPr lang="ko-KR" altLang="en-US" sz="1600" kern="0" spc="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⋅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 검출 알고리즘 선택 실행 기능 구현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6"/>
            </a:pP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C3</a:t>
            </a:r>
            <a:r>
              <a:rPr lang="ko-KR" altLang="en-US" kern="0" spc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⋅</a:t>
            </a:r>
            <a:r>
              <a:rPr lang="en-US" altLang="ko-KR" kern="0" spc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ko-KR" altLang="en-US" kern="0" spc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서버 자동백업체제 구축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MQTT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처리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사고 메시지 전송 로직 최적화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/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데이터베이스 자동백업체제 구축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(11~12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/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000" indent="-342900">
              <a:buFont typeface="+mj-lt"/>
              <a:buAutoNum type="arabicPeriod" startAt="7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퍼스널 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모빌러티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사용자 앱 개발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메시지 전송 및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DFU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 요소기술 구현 및 테스트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(7~8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>
              <a:buFontTx/>
              <a:buChar char="-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사용자 앱 설계 및 구현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>
              <a:buFontTx/>
              <a:buChar char="-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테스트 및 성능 개선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627750" indent="-285750">
              <a:buFontTx/>
              <a:buChar char="-"/>
            </a:pP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301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2694" r="6827" b="22853"/>
          <a:stretch/>
        </p:blipFill>
        <p:spPr>
          <a:xfrm>
            <a:off x="0" y="-6348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3225</TotalTime>
  <Words>596</Words>
  <Application>Microsoft Office PowerPoint</Application>
  <PresentationFormat>와이드스크린</PresentationFormat>
  <Paragraphs>50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20" baseType="lpstr">
      <vt:lpstr>함초롬바탕</vt:lpstr>
      <vt:lpstr>Roboto Medium</vt:lpstr>
      <vt:lpstr>Calibri</vt:lpstr>
      <vt:lpstr>굴림</vt:lpstr>
      <vt:lpstr>Roboto Light</vt:lpstr>
      <vt:lpstr>Roboto Black</vt:lpstr>
      <vt:lpstr>Noto Sans KR Light</vt:lpstr>
      <vt:lpstr>Pretendard ExtraBold</vt:lpstr>
      <vt:lpstr>Arial</vt:lpstr>
      <vt:lpstr>배달의민족 주아</vt:lpstr>
      <vt:lpstr>궁서</vt:lpstr>
      <vt:lpstr>맑은 고딕</vt:lpstr>
      <vt:lpstr>Noto Sans KR Medium</vt:lpstr>
      <vt:lpstr>나눔고딕</vt:lpstr>
      <vt:lpstr>Roboto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Bach Goldberg</cp:lastModifiedBy>
  <cp:revision>194</cp:revision>
  <dcterms:created xsi:type="dcterms:W3CDTF">2021-03-22T14:57:48Z</dcterms:created>
  <dcterms:modified xsi:type="dcterms:W3CDTF">2025-06-30T23:47:43Z</dcterms:modified>
</cp:coreProperties>
</file>